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05" r:id="rId1"/>
  </p:sldMasterIdLst>
  <p:sldIdLst>
    <p:sldId id="256" r:id="rId2"/>
    <p:sldId id="287" r:id="rId3"/>
    <p:sldId id="288" r:id="rId4"/>
    <p:sldId id="257" r:id="rId5"/>
    <p:sldId id="258" r:id="rId6"/>
    <p:sldId id="289" r:id="rId7"/>
    <p:sldId id="259" r:id="rId8"/>
    <p:sldId id="260" r:id="rId9"/>
    <p:sldId id="261" r:id="rId10"/>
    <p:sldId id="262" r:id="rId11"/>
    <p:sldId id="291" r:id="rId12"/>
    <p:sldId id="292" r:id="rId13"/>
    <p:sldId id="263" r:id="rId14"/>
    <p:sldId id="293" r:id="rId15"/>
    <p:sldId id="294" r:id="rId16"/>
    <p:sldId id="264" r:id="rId17"/>
    <p:sldId id="265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3" r:id="rId32"/>
    <p:sldId id="290" r:id="rId33"/>
    <p:sldId id="282" r:id="rId34"/>
    <p:sldId id="284" r:id="rId35"/>
    <p:sldId id="285" r:id="rId36"/>
    <p:sldId id="286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DB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CDE6F2-0700-40D0-8E06-92764296F993}" v="88" dt="2019-07-04T09:39:11.460"/>
    <p1510:client id="{F4BED4EE-BE00-4E13-BB2E-C26E601A8070}" v="9" dt="2019-07-04T13:41:01.0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9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8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C22AF63-99AE-4AD4-8BA6-28C88C4EDA34}" type="datetimeFigureOut">
              <a:rPr lang="lb-LU" smtClean="0"/>
              <a:t>10.07.19</a:t>
            </a:fld>
            <a:endParaRPr lang="lb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lb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09DA37F-3784-4898-8355-1E5228385716}" type="slidenum">
              <a:rPr lang="lb-LU" smtClean="0"/>
              <a:t>‹Nr.›</a:t>
            </a:fld>
            <a:endParaRPr lang="lb-L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931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2AF63-99AE-4AD4-8BA6-28C88C4EDA34}" type="datetimeFigureOut">
              <a:rPr lang="lb-LU" smtClean="0"/>
              <a:t>10.07.19</a:t>
            </a:fld>
            <a:endParaRPr lang="lb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A37F-3784-4898-8355-1E5228385716}" type="slidenum">
              <a:rPr lang="lb-LU" smtClean="0"/>
              <a:t>‹Nr.›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1329017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2AF63-99AE-4AD4-8BA6-28C88C4EDA34}" type="datetimeFigureOut">
              <a:rPr lang="lb-LU" smtClean="0"/>
              <a:t>10.07.19</a:t>
            </a:fld>
            <a:endParaRPr lang="lb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A37F-3784-4898-8355-1E5228385716}" type="slidenum">
              <a:rPr lang="lb-LU" smtClean="0"/>
              <a:t>‹Nr.›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2662422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2AF63-99AE-4AD4-8BA6-28C88C4EDA34}" type="datetimeFigureOut">
              <a:rPr lang="lb-LU" smtClean="0"/>
              <a:t>10.07.19</a:t>
            </a:fld>
            <a:endParaRPr lang="lb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A37F-3784-4898-8355-1E5228385716}" type="slidenum">
              <a:rPr lang="lb-LU" smtClean="0"/>
              <a:t>‹Nr.›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1309217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2AF63-99AE-4AD4-8BA6-28C88C4EDA34}" type="datetimeFigureOut">
              <a:rPr lang="lb-LU" smtClean="0"/>
              <a:t>10.07.19</a:t>
            </a:fld>
            <a:endParaRPr lang="lb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A37F-3784-4898-8355-1E5228385716}" type="slidenum">
              <a:rPr lang="lb-LU" smtClean="0"/>
              <a:t>‹Nr.›</a:t>
            </a:fld>
            <a:endParaRPr lang="lb-L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7555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2AF63-99AE-4AD4-8BA6-28C88C4EDA34}" type="datetimeFigureOut">
              <a:rPr lang="lb-LU" smtClean="0"/>
              <a:t>10.07.19</a:t>
            </a:fld>
            <a:endParaRPr lang="lb-L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A37F-3784-4898-8355-1E5228385716}" type="slidenum">
              <a:rPr lang="lb-LU" smtClean="0"/>
              <a:t>‹Nr.›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24516134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2AF63-99AE-4AD4-8BA6-28C88C4EDA34}" type="datetimeFigureOut">
              <a:rPr lang="lb-LU" smtClean="0"/>
              <a:t>10.07.19</a:t>
            </a:fld>
            <a:endParaRPr lang="lb-L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A37F-3784-4898-8355-1E5228385716}" type="slidenum">
              <a:rPr lang="lb-LU" smtClean="0"/>
              <a:t>‹Nr.›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2602572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2AF63-99AE-4AD4-8BA6-28C88C4EDA34}" type="datetimeFigureOut">
              <a:rPr lang="lb-LU" smtClean="0"/>
              <a:t>10.07.19</a:t>
            </a:fld>
            <a:endParaRPr lang="lb-L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A37F-3784-4898-8355-1E5228385716}" type="slidenum">
              <a:rPr lang="lb-LU" smtClean="0"/>
              <a:t>‹Nr.›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521917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2AF63-99AE-4AD4-8BA6-28C88C4EDA34}" type="datetimeFigureOut">
              <a:rPr lang="lb-LU" smtClean="0"/>
              <a:t>10.07.19</a:t>
            </a:fld>
            <a:endParaRPr lang="lb-L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A37F-3784-4898-8355-1E5228385716}" type="slidenum">
              <a:rPr lang="lb-LU" smtClean="0"/>
              <a:t>‹Nr.›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868104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2AF63-99AE-4AD4-8BA6-28C88C4EDA34}" type="datetimeFigureOut">
              <a:rPr lang="lb-LU" smtClean="0"/>
              <a:t>10.07.19</a:t>
            </a:fld>
            <a:endParaRPr lang="lb-L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A37F-3784-4898-8355-1E5228385716}" type="slidenum">
              <a:rPr lang="lb-LU" smtClean="0"/>
              <a:t>‹Nr.›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10487040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2AF63-99AE-4AD4-8BA6-28C88C4EDA34}" type="datetimeFigureOut">
              <a:rPr lang="lb-LU" smtClean="0"/>
              <a:t>10.07.19</a:t>
            </a:fld>
            <a:endParaRPr lang="lb-L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A37F-3784-4898-8355-1E5228385716}" type="slidenum">
              <a:rPr lang="lb-LU" smtClean="0"/>
              <a:t>‹Nr.›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2020845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EC22AF63-99AE-4AD4-8BA6-28C88C4EDA34}" type="datetimeFigureOut">
              <a:rPr lang="lb-LU" smtClean="0"/>
              <a:t>10.07.19</a:t>
            </a:fld>
            <a:endParaRPr lang="lb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lb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09DA37F-3784-4898-8355-1E5228385716}" type="slidenum">
              <a:rPr lang="lb-LU" smtClean="0"/>
              <a:t>‹Nr.›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507116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6" r:id="rId1"/>
    <p:sldLayoutId id="2147484207" r:id="rId2"/>
    <p:sldLayoutId id="2147484208" r:id="rId3"/>
    <p:sldLayoutId id="2147484209" r:id="rId4"/>
    <p:sldLayoutId id="2147484210" r:id="rId5"/>
    <p:sldLayoutId id="2147484211" r:id="rId6"/>
    <p:sldLayoutId id="2147484212" r:id="rId7"/>
    <p:sldLayoutId id="2147484213" r:id="rId8"/>
    <p:sldLayoutId id="2147484214" r:id="rId9"/>
    <p:sldLayoutId id="2147484215" r:id="rId10"/>
    <p:sldLayoutId id="21474842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view6272880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e.kahoot.it/share/die-kreislaufwirtschaft-fragen-zum-film/07b62a5f-b78d-43ab-8a2c-888fd3f65a68" TargetMode="External"/><Relationship Id="rId3" Type="http://schemas.openxmlformats.org/officeDocument/2006/relationships/image" Target="../media/image20.png"/><Relationship Id="rId7" Type="http://schemas.openxmlformats.org/officeDocument/2006/relationships/image" Target="../media/image22.jpeg"/><Relationship Id="rId2" Type="http://schemas.openxmlformats.org/officeDocument/2006/relationships/hyperlink" Target="https://www.youtube.com/watch?v=w3FVeKuTL7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en/chat-symbol-bubble-talk-speak-309417/" TargetMode="External"/><Relationship Id="rId5" Type="http://schemas.openxmlformats.org/officeDocument/2006/relationships/image" Target="../media/image21.png"/><Relationship Id="rId10" Type="http://schemas.openxmlformats.org/officeDocument/2006/relationships/image" Target="../media/image24.jpeg"/><Relationship Id="rId4" Type="http://schemas.openxmlformats.org/officeDocument/2006/relationships/hyperlink" Target="https://learningapps.org/watch?v=pcmzujud519" TargetMode="External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de/ikonen-rodentia-symbole-stern-1293736/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634" y="406749"/>
            <a:ext cx="4877218" cy="4089400"/>
          </a:xfrm>
          <a:prstGeom prst="rect">
            <a:avLst/>
          </a:prstGeom>
        </p:spPr>
      </p:pic>
      <p:pic>
        <p:nvPicPr>
          <p:cNvPr id="7" name="Picture 6" descr="Image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41"/>
          <a:stretch/>
        </p:blipFill>
        <p:spPr bwMode="auto">
          <a:xfrm>
            <a:off x="722106" y="5689220"/>
            <a:ext cx="2152137" cy="774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/>
          <p:cNvSpPr/>
          <p:nvPr/>
        </p:nvSpPr>
        <p:spPr>
          <a:xfrm>
            <a:off x="2874243" y="4669425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ctr">
              <a:lnSpc>
                <a:spcPct val="107000"/>
              </a:lnSpc>
              <a:spcAft>
                <a:spcPts val="800"/>
              </a:spcAft>
            </a:pPr>
            <a:r>
              <a:rPr lang="de-DE" i="1" dirty="0">
                <a:solidFill>
                  <a:srgbClr val="ED7D3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Gerade in die Spirale als </a:t>
            </a:r>
            <a:endParaRPr lang="lb-LU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7200" algn="ctr">
              <a:lnSpc>
                <a:spcPct val="107000"/>
              </a:lnSpc>
              <a:spcAft>
                <a:spcPts val="800"/>
              </a:spcAft>
            </a:pPr>
            <a:r>
              <a:rPr lang="de-DE" i="1" dirty="0">
                <a:solidFill>
                  <a:srgbClr val="ED7D3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Herausforderung und Notwendigkeit</a:t>
            </a:r>
            <a:endParaRPr lang="lb-LU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3"/>
          <a:stretch/>
        </p:blipFill>
        <p:spPr bwMode="auto">
          <a:xfrm>
            <a:off x="4229100" y="5688997"/>
            <a:ext cx="3053346" cy="7742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304" y="5688997"/>
            <a:ext cx="3052800" cy="774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2748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85581" y="963977"/>
            <a:ext cx="9683826" cy="4663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4000" b="1" u="sng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Ökonomische Auswirkungen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de-DE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Nachfrageanstieg an Lebensmittel,</a:t>
            </a:r>
            <a:endParaRPr lang="lb-L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de-DE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Nachfrageanstieg an Konsumgüter, </a:t>
            </a:r>
            <a:endParaRPr lang="lb-L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de-DE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Nachfrageanstieg an trinkbarem Wasser,</a:t>
            </a:r>
            <a:endParaRPr lang="lb-L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de-DE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Nachfrageanstieg an heute schon knappen Rohstoffen werden noch schneller abgebaut,</a:t>
            </a:r>
            <a:endParaRPr lang="lb-L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de-DE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Anstieg der weltweiten Nachfrage und des Verbrauchs an Energie (</a:t>
            </a:r>
            <a:r>
              <a:rPr lang="de-DE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z.Bsp</a:t>
            </a:r>
            <a:r>
              <a:rPr lang="de-DE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an Roh- und Mineralöl),</a:t>
            </a:r>
            <a:endParaRPr lang="lb-L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05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41E0A9-B501-47BC-8D94-A3E7AA20D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u="sng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Ökologische Probleme:</a:t>
            </a:r>
            <a:endParaRPr lang="lb-LU" dirty="0">
              <a:solidFill>
                <a:srgbClr val="92D05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779EB2F-BCD7-4F6D-9B58-6DDEFE0B1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114" y="1781978"/>
            <a:ext cx="10928732" cy="4618821"/>
          </a:xfrm>
        </p:spPr>
        <p:txBody>
          <a:bodyPr>
            <a:normAutofit fontScale="40000" lnSpcReduction="20000"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de-DE" sz="59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Wälder und Felder werden entholzt, gerodet, um Lebensraum oder Anbaugebiet für Lebensmittel zu schaffen,</a:t>
            </a:r>
            <a:endParaRPr lang="lb-LU" sz="59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de-DE" sz="59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Wasserknappheit / Knappheit an trinkbarem Wasser,</a:t>
            </a:r>
            <a:endParaRPr lang="lb-LU" sz="59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de-DE" sz="59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Knappe Rohstoffe werden noch schneller abgebaut,</a:t>
            </a:r>
            <a:endParaRPr lang="lb-LU" sz="59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de-DE" sz="59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Anstieg der CO2-Emissionen, Erderwärmung) die zum Klimawandel führt,</a:t>
            </a:r>
            <a:endParaRPr lang="lb-LU" sz="59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-"/>
            </a:pPr>
            <a:r>
              <a:rPr lang="de-DE" sz="59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Anstieg von Müll</a:t>
            </a:r>
            <a:endParaRPr lang="lb-LU" sz="59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lb-LU" dirty="0"/>
          </a:p>
        </p:txBody>
      </p:sp>
    </p:spTree>
    <p:extLst>
      <p:ext uri="{BB962C8B-B14F-4D97-AF65-F5344CB8AC3E}">
        <p14:creationId xmlns:p14="http://schemas.microsoft.com/office/powerpoint/2010/main" val="177276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A5458CB-CABF-4609-95F2-80AF6E7C0E1F}"/>
              </a:ext>
            </a:extLst>
          </p:cNvPr>
          <p:cNvSpPr/>
          <p:nvPr/>
        </p:nvSpPr>
        <p:spPr>
          <a:xfrm>
            <a:off x="906622" y="1981538"/>
            <a:ext cx="103787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8000" b="1" u="sng" dirty="0"/>
              <a:t>III. Abbau von Müll in der Natur</a:t>
            </a:r>
            <a:endParaRPr lang="lb-LU" sz="8000" dirty="0"/>
          </a:p>
        </p:txBody>
      </p:sp>
    </p:spTree>
    <p:extLst>
      <p:ext uri="{BB962C8B-B14F-4D97-AF65-F5344CB8AC3E}">
        <p14:creationId xmlns:p14="http://schemas.microsoft.com/office/powerpoint/2010/main" val="4237787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244"/>
          <p:cNvPicPr/>
          <p:nvPr/>
        </p:nvPicPr>
        <p:blipFill rotWithShape="1">
          <a:blip r:embed="rId2"/>
          <a:srcRect l="16692" t="18068" r="22445" b="13492"/>
          <a:stretch/>
        </p:blipFill>
        <p:spPr bwMode="auto">
          <a:xfrm>
            <a:off x="1912769" y="317090"/>
            <a:ext cx="8366461" cy="60971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82741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3CB4555-631B-4AD4-A66D-E52EF981C4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66" t="16448" r="20976" b="11526"/>
          <a:stretch/>
        </p:blipFill>
        <p:spPr>
          <a:xfrm>
            <a:off x="205100" y="230736"/>
            <a:ext cx="11724830" cy="637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88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3FE7C6E-918C-456D-BD24-2529634EC2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66" t="14455" r="21053" b="14019"/>
          <a:stretch/>
        </p:blipFill>
        <p:spPr>
          <a:xfrm>
            <a:off x="230736" y="239281"/>
            <a:ext cx="11699193" cy="634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255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u="sng" dirty="0"/>
              <a:t>Recycling – die Lösung?</a:t>
            </a:r>
            <a:br>
              <a:rPr lang="lb-LU" dirty="0"/>
            </a:br>
            <a:endParaRPr lang="lb-LU" dirty="0"/>
          </a:p>
        </p:txBody>
      </p:sp>
      <p:pic>
        <p:nvPicPr>
          <p:cNvPr id="5" name="Grafik 28" descr="https://upload.wikimedia.org/wikipedia/commons/thumb/4/44/Recycle001.svg/330px-Recycle001.svg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898" y="635970"/>
            <a:ext cx="1748155" cy="13843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981034" y="2337496"/>
            <a:ext cx="538160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b-LU" sz="4000" dirty="0" err="1"/>
              <a:t>Was</a:t>
            </a:r>
            <a:r>
              <a:rPr lang="lb-LU" sz="4000" dirty="0"/>
              <a:t> </a:t>
            </a:r>
            <a:r>
              <a:rPr lang="lb-LU" sz="4000" dirty="0" err="1"/>
              <a:t>versteht</a:t>
            </a:r>
            <a:r>
              <a:rPr lang="lb-LU" sz="4000" dirty="0"/>
              <a:t> man </a:t>
            </a:r>
            <a:r>
              <a:rPr lang="lb-LU" sz="4000" dirty="0" err="1"/>
              <a:t>unter</a:t>
            </a:r>
            <a:r>
              <a:rPr lang="lb-LU" sz="4000" dirty="0"/>
              <a:t>: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lb-LU" sz="4000" dirty="0"/>
              <a:t>Recycling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lb-LU" sz="4000" dirty="0" err="1"/>
              <a:t>Upcycling</a:t>
            </a:r>
            <a:endParaRPr lang="lb-LU" sz="4000" dirty="0"/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lb-LU" sz="4000" dirty="0" err="1"/>
              <a:t>Downcycling</a:t>
            </a:r>
            <a:r>
              <a:rPr lang="lb-LU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137829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11832" t="18390" r="63178" b="30067"/>
          <a:stretch/>
        </p:blipFill>
        <p:spPr bwMode="auto">
          <a:xfrm>
            <a:off x="2478796" y="1717674"/>
            <a:ext cx="7601456" cy="44738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16418" y="790161"/>
            <a:ext cx="77952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b-LU" sz="3600" dirty="0" err="1">
                <a:solidFill>
                  <a:schemeClr val="accent1">
                    <a:lumMod val="75000"/>
                  </a:schemeClr>
                </a:solidFill>
              </a:rPr>
              <a:t>Recyclingfähigkeit</a:t>
            </a:r>
            <a:r>
              <a:rPr lang="lb-LU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lb-LU" sz="3600" dirty="0" err="1">
                <a:solidFill>
                  <a:schemeClr val="accent1">
                    <a:lumMod val="75000"/>
                  </a:schemeClr>
                </a:solidFill>
              </a:rPr>
              <a:t>einzelner</a:t>
            </a:r>
            <a:r>
              <a:rPr lang="lb-LU" sz="3600" dirty="0">
                <a:solidFill>
                  <a:schemeClr val="accent1">
                    <a:lumMod val="75000"/>
                  </a:schemeClr>
                </a:solidFill>
              </a:rPr>
              <a:t> Materialien</a:t>
            </a:r>
          </a:p>
        </p:txBody>
      </p:sp>
    </p:spTree>
    <p:extLst>
      <p:ext uri="{BB962C8B-B14F-4D97-AF65-F5344CB8AC3E}">
        <p14:creationId xmlns:p14="http://schemas.microsoft.com/office/powerpoint/2010/main" val="4284776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t="7874" b="32219"/>
          <a:stretch/>
        </p:blipFill>
        <p:spPr>
          <a:xfrm>
            <a:off x="1481545" y="378304"/>
            <a:ext cx="10038389" cy="3723701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86A5DA9-2C61-485A-9CDC-1707CBB0FB18}"/>
              </a:ext>
            </a:extLst>
          </p:cNvPr>
          <p:cNvSpPr/>
          <p:nvPr/>
        </p:nvSpPr>
        <p:spPr>
          <a:xfrm>
            <a:off x="1024568" y="4496661"/>
            <a:ext cx="9948231" cy="1763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lphaLcParenR"/>
            </a:pP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 wird mit dem Holz und dem Metall geschehen, nachdem es auf der Mülldeponie gelandet ist?</a:t>
            </a:r>
            <a:endParaRPr lang="lb-L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 sind die Nachteile des Recyclings? Wie hätte man anders vorgehen können?</a:t>
            </a:r>
            <a:endParaRPr lang="lb-L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19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917" y="478460"/>
            <a:ext cx="9913938" cy="58378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24417" y="6316320"/>
            <a:ext cx="55434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b-LU" dirty="0">
                <a:hlinkClick r:id="rId3"/>
              </a:rPr>
              <a:t>https://learningapps.org/view6272880</a:t>
            </a:r>
            <a:endParaRPr lang="lb-LU" dirty="0"/>
          </a:p>
          <a:p>
            <a:endParaRPr lang="lb-LU" dirty="0"/>
          </a:p>
          <a:p>
            <a:endParaRPr lang="lb-LU" dirty="0"/>
          </a:p>
        </p:txBody>
      </p:sp>
    </p:spTree>
    <p:extLst>
      <p:ext uri="{BB962C8B-B14F-4D97-AF65-F5344CB8AC3E}">
        <p14:creationId xmlns:p14="http://schemas.microsoft.com/office/powerpoint/2010/main" val="1940351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409D810E-479B-49BA-AECA-C889CA272AD5}"/>
              </a:ext>
            </a:extLst>
          </p:cNvPr>
          <p:cNvSpPr/>
          <p:nvPr/>
        </p:nvSpPr>
        <p:spPr>
          <a:xfrm>
            <a:off x="3102085" y="2648716"/>
            <a:ext cx="742703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0" b="1" u="sng" dirty="0"/>
              <a:t>I. Das sind wir! </a:t>
            </a:r>
            <a:endParaRPr lang="lb-LU" sz="8000" dirty="0"/>
          </a:p>
        </p:txBody>
      </p:sp>
    </p:spTree>
    <p:extLst>
      <p:ext uri="{BB962C8B-B14F-4D97-AF65-F5344CB8AC3E}">
        <p14:creationId xmlns:p14="http://schemas.microsoft.com/office/powerpoint/2010/main" val="26898118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822" y="343238"/>
            <a:ext cx="11440487" cy="932642"/>
          </a:xfrm>
        </p:spPr>
        <p:txBody>
          <a:bodyPr/>
          <a:lstStyle/>
          <a:p>
            <a:pPr algn="ctr"/>
            <a:r>
              <a:rPr lang="de-DE" b="1" u="sng" dirty="0"/>
              <a:t>V. Die Kreislaufwirtschaft</a:t>
            </a:r>
            <a:endParaRPr lang="lb-LU" dirty="0"/>
          </a:p>
        </p:txBody>
      </p:sp>
      <p:pic>
        <p:nvPicPr>
          <p:cNvPr id="10" name="Grafik 4">
            <a:hlinkClick r:id="rId2"/>
          </p:cNvPr>
          <p:cNvPicPr/>
          <p:nvPr/>
        </p:nvPicPr>
        <p:blipFill rotWithShape="1">
          <a:blip r:embed="rId3"/>
          <a:srcRect l="2040" t="16211" r="64731" b="18504"/>
          <a:stretch/>
        </p:blipFill>
        <p:spPr bwMode="auto">
          <a:xfrm>
            <a:off x="2146837" y="1424417"/>
            <a:ext cx="6581619" cy="4009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542022"/>
              </p:ext>
            </p:extLst>
          </p:nvPr>
        </p:nvGraphicFramePr>
        <p:xfrm>
          <a:off x="9274002" y="1173388"/>
          <a:ext cx="2676698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6698">
                  <a:extLst>
                    <a:ext uri="{9D8B030D-6E8A-4147-A177-3AD203B41FA5}">
                      <a16:colId xmlns:a16="http://schemas.microsoft.com/office/drawing/2014/main" val="2275460753"/>
                    </a:ext>
                  </a:extLst>
                </a:gridCol>
              </a:tblGrid>
              <a:tr h="887488">
                <a:tc>
                  <a:txBody>
                    <a:bodyPr/>
                    <a:lstStyle/>
                    <a:p>
                      <a:pPr algn="ctr"/>
                      <a:r>
                        <a:rPr lang="lb-LU" dirty="0" err="1"/>
                        <a:t>Fragen</a:t>
                      </a:r>
                      <a:r>
                        <a:rPr lang="lb-LU" dirty="0"/>
                        <a:t> zum Film</a:t>
                      </a:r>
                    </a:p>
                    <a:p>
                      <a:pPr algn="ctr"/>
                      <a:endParaRPr lang="lb-LU" dirty="0"/>
                    </a:p>
                    <a:p>
                      <a:pPr algn="ctr"/>
                      <a:endParaRPr lang="lb-L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8740754"/>
                  </a:ext>
                </a:extLst>
              </a:tr>
              <a:tr h="887488">
                <a:tc>
                  <a:txBody>
                    <a:bodyPr/>
                    <a:lstStyle/>
                    <a:p>
                      <a:pPr algn="ctr"/>
                      <a:r>
                        <a:rPr lang="lb-LU" dirty="0" err="1"/>
                        <a:t>Quiz</a:t>
                      </a:r>
                      <a:r>
                        <a:rPr lang="lb-LU" dirty="0"/>
                        <a:t> zum Film</a:t>
                      </a:r>
                    </a:p>
                    <a:p>
                      <a:pPr algn="ctr"/>
                      <a:r>
                        <a:rPr lang="de-DE" sz="3600" i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3600" i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@</a:t>
                      </a:r>
                      <a:endParaRPr lang="lb-LU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6742442"/>
                  </a:ext>
                </a:extLst>
              </a:tr>
              <a:tr h="1153735">
                <a:tc>
                  <a:txBody>
                    <a:bodyPr/>
                    <a:lstStyle/>
                    <a:p>
                      <a:pPr algn="ctr"/>
                      <a:r>
                        <a:rPr lang="lb-LU" dirty="0" err="1"/>
                        <a:t>Fragen</a:t>
                      </a:r>
                      <a:r>
                        <a:rPr lang="lb-LU" dirty="0"/>
                        <a:t> zur </a:t>
                      </a:r>
                      <a:r>
                        <a:rPr lang="lb-LU" dirty="0" err="1"/>
                        <a:t>Kreislaufwirtschaft</a:t>
                      </a:r>
                      <a:endParaRPr lang="lb-LU" dirty="0"/>
                    </a:p>
                    <a:p>
                      <a:pPr algn="ctr"/>
                      <a:endParaRPr lang="lb-LU" dirty="0"/>
                    </a:p>
                    <a:p>
                      <a:pPr algn="ctr"/>
                      <a:endParaRPr lang="lb-L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9558122"/>
                  </a:ext>
                </a:extLst>
              </a:tr>
            </a:tbl>
          </a:graphicData>
        </a:graphic>
      </p:graphicFrame>
      <p:pic>
        <p:nvPicPr>
          <p:cNvPr id="20" name="Picture 1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709439" y="1555114"/>
            <a:ext cx="616754" cy="375287"/>
          </a:xfrm>
          <a:prstGeom prst="rect">
            <a:avLst/>
          </a:prstGeom>
        </p:spPr>
      </p:pic>
      <p:pic>
        <p:nvPicPr>
          <p:cNvPr id="21" name="Picture 20" descr="Bildergebnis für tafel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2" t="25114" r="12085" b="27168"/>
          <a:stretch/>
        </p:blipFill>
        <p:spPr bwMode="auto">
          <a:xfrm>
            <a:off x="10761630" y="1555114"/>
            <a:ext cx="554070" cy="3752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 descr="Ähnliches Foto">
            <a:hlinkClick r:id="rId8"/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2" t="15426" r="31804" b="15143"/>
          <a:stretch/>
        </p:blipFill>
        <p:spPr bwMode="auto">
          <a:xfrm>
            <a:off x="9768261" y="2464097"/>
            <a:ext cx="391739" cy="3553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 descr="Ähnliches Foto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3"/>
          <a:stretch/>
        </p:blipFill>
        <p:spPr bwMode="auto">
          <a:xfrm>
            <a:off x="10326193" y="3677828"/>
            <a:ext cx="376522" cy="3226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253641" y="6097971"/>
            <a:ext cx="54440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b-LU" dirty="0">
                <a:hlinkClick r:id="rId2"/>
              </a:rPr>
              <a:t>https://www.youtube.com/watch?v=w3FVeKuTL7k</a:t>
            </a:r>
            <a:endParaRPr lang="lb-LU" dirty="0"/>
          </a:p>
          <a:p>
            <a:endParaRPr lang="lb-LU" dirty="0"/>
          </a:p>
        </p:txBody>
      </p:sp>
      <p:sp>
        <p:nvSpPr>
          <p:cNvPr id="19" name="Rectangle 18"/>
          <p:cNvSpPr/>
          <p:nvPr/>
        </p:nvSpPr>
        <p:spPr>
          <a:xfrm>
            <a:off x="3250335" y="5580102"/>
            <a:ext cx="3100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b-LU" i="1" dirty="0"/>
              <a:t>Ellen </a:t>
            </a:r>
            <a:r>
              <a:rPr lang="lb-LU" i="1" dirty="0" err="1"/>
              <a:t>MacArthur</a:t>
            </a:r>
            <a:r>
              <a:rPr lang="lb-LU" i="1" dirty="0"/>
              <a:t> </a:t>
            </a:r>
            <a:r>
              <a:rPr lang="lb-LU" i="1" dirty="0" err="1"/>
              <a:t>Foundation</a:t>
            </a:r>
            <a:endParaRPr lang="lb-LU" dirty="0"/>
          </a:p>
        </p:txBody>
      </p:sp>
    </p:spTree>
    <p:extLst>
      <p:ext uri="{BB962C8B-B14F-4D97-AF65-F5344CB8AC3E}">
        <p14:creationId xmlns:p14="http://schemas.microsoft.com/office/powerpoint/2010/main" val="1986147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6751" y="624110"/>
            <a:ext cx="9667861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de-DE" b="1" u="sng" dirty="0"/>
              <a:t>Zusammenfassende Darstellung vom Übergang beider Systeme</a:t>
            </a:r>
            <a:br>
              <a:rPr lang="lb-LU" dirty="0"/>
            </a:br>
            <a:endParaRPr lang="lb-LU" dirty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5776" t="31165" r="76796" b="6061"/>
          <a:stretch/>
        </p:blipFill>
        <p:spPr bwMode="auto">
          <a:xfrm>
            <a:off x="2755786" y="1955395"/>
            <a:ext cx="2692400" cy="2727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2"/>
          <a:srcRect l="26539" t="37016" r="58856" b="9536"/>
          <a:stretch/>
        </p:blipFill>
        <p:spPr bwMode="auto">
          <a:xfrm>
            <a:off x="7125728" y="2162755"/>
            <a:ext cx="4202672" cy="43044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Bent Arrow 5"/>
          <p:cNvSpPr/>
          <p:nvPr/>
        </p:nvSpPr>
        <p:spPr>
          <a:xfrm rot="4451433">
            <a:off x="5865438" y="2056403"/>
            <a:ext cx="1121410" cy="1136650"/>
          </a:xfrm>
          <a:prstGeom prst="bentArrow">
            <a:avLst>
              <a:gd name="adj1" fmla="val 3804"/>
              <a:gd name="adj2" fmla="val 25000"/>
              <a:gd name="adj3" fmla="val 25000"/>
              <a:gd name="adj4" fmla="val 43750"/>
            </a:avLst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b-L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831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0485"/>
          <a:stretch/>
        </p:blipFill>
        <p:spPr>
          <a:xfrm>
            <a:off x="355600" y="939800"/>
            <a:ext cx="11658600" cy="4160838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54769AE4-03FB-495E-B571-DE2289A3E503}"/>
              </a:ext>
            </a:extLst>
          </p:cNvPr>
          <p:cNvSpPr/>
          <p:nvPr/>
        </p:nvSpPr>
        <p:spPr>
          <a:xfrm>
            <a:off x="1042988" y="5271494"/>
            <a:ext cx="10444162" cy="956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 hat Stefans Vater damit gemeint?</a:t>
            </a:r>
            <a:endParaRPr lang="lb-LU" sz="20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 kannst Dich gerne an folgender Grafik inspirieren.</a:t>
            </a:r>
            <a:endParaRPr lang="lb-LU" sz="20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28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21C88D0-462F-4795-8F47-6F785F90464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58" y="499719"/>
            <a:ext cx="8572499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7560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861" y="829112"/>
            <a:ext cx="4999034" cy="5419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u="sng" dirty="0"/>
              <a:t>V.2. Lernen von der Natur</a:t>
            </a:r>
            <a:endParaRPr lang="lb-L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8139" r="25723" b="55504"/>
          <a:stretch/>
        </p:blipFill>
        <p:spPr>
          <a:xfrm>
            <a:off x="1388125" y="1846499"/>
            <a:ext cx="3931437" cy="1051031"/>
          </a:xfrm>
          <a:prstGeom prst="rect">
            <a:avLst/>
          </a:prstGeom>
        </p:spPr>
      </p:pic>
      <p:pic>
        <p:nvPicPr>
          <p:cNvPr id="1033" name="Picture 208">
            <a:extLst>
              <a:ext uri="{FF2B5EF4-FFF2-40B4-BE49-F238E27FC236}">
                <a16:creationId xmlns:a16="http://schemas.microsoft.com/office/drawing/2014/main" id="{2AA80525-689B-4F6B-AA9E-6F4265932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381000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ostenlose Vektorgrafik: Ikonen, Rodentia Symbole, Stern ...">
            <a:extLst>
              <a:ext uri="{FF2B5EF4-FFF2-40B4-BE49-F238E27FC236}">
                <a16:creationId xmlns:a16="http://schemas.microsoft.com/office/drawing/2014/main" id="{FD3D5BEC-2976-4BFA-881F-01E0C2EDC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4850"/>
            <a:ext cx="257175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Grafik 45" descr="Kostenlose Vektorgrafik: Ikonen, Rodentia Symbole, Stern ...">
            <a:extLst>
              <a:ext uri="{FF2B5EF4-FFF2-40B4-BE49-F238E27FC236}">
                <a16:creationId xmlns:a16="http://schemas.microsoft.com/office/drawing/2014/main" id="{657B302A-E6D5-47A2-A23F-B69F5A925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00"/>
            <a:ext cx="257175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0">
            <a:extLst>
              <a:ext uri="{FF2B5EF4-FFF2-40B4-BE49-F238E27FC236}">
                <a16:creationId xmlns:a16="http://schemas.microsoft.com/office/drawing/2014/main" id="{9A95B32C-A136-423B-A01C-D818DEAF6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lb-LU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Aufgabe 12:</a:t>
            </a:r>
            <a:r>
              <a:rPr kumimoji="0" lang="de-DE" altLang="lb-LU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de-DE" altLang="lb-L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A63783A4-62CC-4D7B-BA53-CC3601E835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04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lb-L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altLang="lb-LU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lb-L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6E722A30-E08C-4081-8A5A-3AED39141E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102" y="3145181"/>
            <a:ext cx="6267759" cy="2563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0" indent="-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lphaLcParenR"/>
              <a:tabLst/>
            </a:pPr>
            <a:r>
              <a:rPr kumimoji="0" lang="de-DE" altLang="lb-L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Wie viel M</a:t>
            </a:r>
            <a:r>
              <a:rPr kumimoji="0" lang="de-DE" altLang="lb-L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ü</a:t>
            </a:r>
            <a:r>
              <a:rPr kumimoji="0" lang="de-DE" altLang="lb-L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ll entsteht in diesem Kreislauf? </a:t>
            </a:r>
          </a:p>
          <a:p>
            <a:pPr marL="457200" marR="0" lvl="0" indent="-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lphaLcParenR"/>
              <a:tabLst/>
            </a:pPr>
            <a:endParaRPr lang="de-DE" altLang="lb-LU" sz="24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lphaLcParenR"/>
              <a:tabLst/>
            </a:pPr>
            <a:r>
              <a:rPr kumimoji="0" lang="de-DE" altLang="lb-L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Ist das auch bei der Produktion von  Verbrauchsprodukten möglich?</a:t>
            </a:r>
          </a:p>
          <a:p>
            <a:pPr marL="457200" marR="0" lvl="0" indent="-4572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lphaLcParenR"/>
              <a:tabLst/>
            </a:pPr>
            <a:r>
              <a:rPr kumimoji="0" lang="de-DE" altLang="lb-L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Wie stark wird die Natur belastet?</a:t>
            </a:r>
            <a:endParaRPr kumimoji="0" lang="de-DE" altLang="lb-L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3120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u="sng" dirty="0"/>
              <a:t>V.3. Der biologische Kreislauf in der Produktion von Verbrauchsprodukten.</a:t>
            </a:r>
            <a:br>
              <a:rPr lang="lb-LU" dirty="0"/>
            </a:br>
            <a:endParaRPr lang="lb-LU" dirty="0"/>
          </a:p>
        </p:txBody>
      </p:sp>
      <p:sp>
        <p:nvSpPr>
          <p:cNvPr id="4" name="Rectangle 3"/>
          <p:cNvSpPr/>
          <p:nvPr/>
        </p:nvSpPr>
        <p:spPr>
          <a:xfrm>
            <a:off x="546100" y="1930400"/>
            <a:ext cx="10668000" cy="3766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just">
              <a:lnSpc>
                <a:spcPct val="115000"/>
              </a:lnSpc>
              <a:spcAft>
                <a:spcPts val="800"/>
              </a:spcAft>
            </a:pPr>
            <a:r>
              <a:rPr lang="de-LU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Der biologische Kreislauf</a:t>
            </a:r>
            <a:r>
              <a:rPr lang="de-LU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umfasst Materialien, die ungiftig und kompostierfähig sind. Nach ihrer Nutzung ermöglichen sie als biologische Nährstoffgrundlage neues organisches Wachstum.</a:t>
            </a:r>
            <a:endParaRPr lang="lb-LU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algn="just">
              <a:lnSpc>
                <a:spcPct val="115000"/>
              </a:lnSpc>
              <a:spcAft>
                <a:spcPts val="800"/>
              </a:spcAft>
            </a:pPr>
            <a:endParaRPr lang="de-LU" sz="2800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algn="just">
              <a:lnSpc>
                <a:spcPct val="115000"/>
              </a:lnSpc>
              <a:spcAft>
                <a:spcPts val="800"/>
              </a:spcAft>
            </a:pPr>
            <a:r>
              <a:rPr lang="de-LU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Beispiel: </a:t>
            </a:r>
            <a:r>
              <a:rPr lang="de-LU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Bei der Produktion eines ökoeffektiven T-Shirts wird ökologische Baumwolle benutzt. Die Färbung wird durch ungiftige und biologisch abbaubare Farbstoffe realisiert.</a:t>
            </a:r>
            <a:endParaRPr lang="lb-L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9677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4568"/>
          <a:stretch/>
        </p:blipFill>
        <p:spPr>
          <a:xfrm>
            <a:off x="2470748" y="332252"/>
            <a:ext cx="6597052" cy="596939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C910993-B2BC-48FB-BDED-8CBD636C011B}"/>
              </a:ext>
            </a:extLst>
          </p:cNvPr>
          <p:cNvSpPr txBox="1"/>
          <p:nvPr/>
        </p:nvSpPr>
        <p:spPr>
          <a:xfrm>
            <a:off x="2677552" y="4726771"/>
            <a:ext cx="1619354" cy="369332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/>
                </a:solidFill>
              </a:rPr>
              <a:t>Naturrohstoffe</a:t>
            </a:r>
            <a:endParaRPr lang="lb-LU" dirty="0">
              <a:solidFill>
                <a:schemeClr val="bg1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9B0B2F4-072D-4849-B179-BB61D5C885D0}"/>
              </a:ext>
            </a:extLst>
          </p:cNvPr>
          <p:cNvSpPr txBox="1"/>
          <p:nvPr/>
        </p:nvSpPr>
        <p:spPr>
          <a:xfrm>
            <a:off x="2677552" y="3521227"/>
            <a:ext cx="1250663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/>
                </a:solidFill>
              </a:rPr>
              <a:t>Produktion</a:t>
            </a:r>
            <a:endParaRPr lang="lb-LU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5C6375C-8E2C-445F-B33C-742712BFFF7E}"/>
              </a:ext>
            </a:extLst>
          </p:cNvPr>
          <p:cNvSpPr txBox="1"/>
          <p:nvPr/>
        </p:nvSpPr>
        <p:spPr>
          <a:xfrm>
            <a:off x="7860645" y="3473148"/>
            <a:ext cx="101181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CH" dirty="0"/>
              <a:t>Nutzung</a:t>
            </a:r>
            <a:endParaRPr lang="lb-LU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C1FA3C3-B09A-4160-8C28-DBBED6D628C1}"/>
              </a:ext>
            </a:extLst>
          </p:cNvPr>
          <p:cNvSpPr txBox="1"/>
          <p:nvPr/>
        </p:nvSpPr>
        <p:spPr>
          <a:xfrm>
            <a:off x="5453350" y="1919556"/>
            <a:ext cx="952505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de-CH" dirty="0"/>
              <a:t>Produkt</a:t>
            </a:r>
            <a:endParaRPr lang="lb-LU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96EBBD9-7CC3-4FFE-B4FD-6F9711F35362}"/>
              </a:ext>
            </a:extLst>
          </p:cNvPr>
          <p:cNvSpPr txBox="1"/>
          <p:nvPr/>
        </p:nvSpPr>
        <p:spPr>
          <a:xfrm>
            <a:off x="7493254" y="4542105"/>
            <a:ext cx="2021194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de-CH" dirty="0"/>
              <a:t>Biologischer Abbau</a:t>
            </a:r>
            <a:endParaRPr lang="lb-LU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CD8C2FA-C9A5-4B9B-AC72-B00C9D27AB64}"/>
              </a:ext>
            </a:extLst>
          </p:cNvPr>
          <p:cNvSpPr txBox="1"/>
          <p:nvPr/>
        </p:nvSpPr>
        <p:spPr>
          <a:xfrm>
            <a:off x="5060013" y="5918677"/>
            <a:ext cx="2323072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/>
                </a:solidFill>
              </a:rPr>
              <a:t>Biologischer Nährstoff</a:t>
            </a:r>
            <a:endParaRPr lang="lb-LU" dirty="0">
              <a:solidFill>
                <a:schemeClr val="bg1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DA3BC655-0484-4260-ABD4-916360D8A57F}"/>
              </a:ext>
            </a:extLst>
          </p:cNvPr>
          <p:cNvSpPr/>
          <p:nvPr/>
        </p:nvSpPr>
        <p:spPr>
          <a:xfrm>
            <a:off x="9195644" y="783361"/>
            <a:ext cx="2735623" cy="2368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Nutzung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Produkt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Biologischer Abbau	</a:t>
            </a:r>
            <a:endParaRPr lang="lb-LU" sz="1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Produktion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Biologischer Nährstoff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Naturrohstoffen</a:t>
            </a:r>
            <a:endParaRPr lang="lb-L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25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u="sng" dirty="0"/>
              <a:t>V.4. Der technische Kreislauf</a:t>
            </a:r>
            <a:br>
              <a:rPr lang="lb-LU" dirty="0"/>
            </a:br>
            <a:endParaRPr lang="lb-LU" dirty="0"/>
          </a:p>
        </p:txBody>
      </p:sp>
      <p:sp>
        <p:nvSpPr>
          <p:cNvPr id="4" name="Rectangle 3"/>
          <p:cNvSpPr/>
          <p:nvPr/>
        </p:nvSpPr>
        <p:spPr>
          <a:xfrm>
            <a:off x="825500" y="1681297"/>
            <a:ext cx="9766300" cy="3633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de-LU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Der technische Kreislauf</a:t>
            </a:r>
            <a:r>
              <a:rPr lang="de-L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umfasst Materialien wie z.B. Metalle oder Kunststoffe, die als Primärrohstoffe nur begrenzt zur Verfügung stehen. Diese sollten vorzugsweise unbegrenzt lange als Sekundarrohstoff im technischen Kreislauf genutzt werden.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lb-LU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de-LU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Beispiel: </a:t>
            </a:r>
            <a:r>
              <a:rPr lang="de-L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Beim </a:t>
            </a:r>
            <a:r>
              <a:rPr lang="de-LU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Design eine </a:t>
            </a:r>
            <a:r>
              <a:rPr lang="de-LU" b="1" i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Waschmaschine</a:t>
            </a:r>
            <a:r>
              <a:rPr lang="de-LU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L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sollte darauf geachtet werden, </a:t>
            </a:r>
            <a:r>
              <a:rPr lang="de-LU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daß</a:t>
            </a:r>
            <a:r>
              <a:rPr lang="de-L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alle eingesetzten Materialien </a:t>
            </a:r>
            <a:r>
              <a:rPr lang="de-LU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sortenrein</a:t>
            </a:r>
            <a:r>
              <a:rPr lang="de-L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und </a:t>
            </a:r>
            <a:r>
              <a:rPr lang="de-LU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mit geringem Aufwand voneinander getrennt werden können</a:t>
            </a:r>
            <a:r>
              <a:rPr lang="de-L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de-L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 ist es möglich, alle eingesetzten Materialien als Sekundärrohstoffe erneut einzusetzen.</a:t>
            </a:r>
            <a:endParaRPr lang="lb-L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9663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8114"/>
          <a:stretch/>
        </p:blipFill>
        <p:spPr>
          <a:xfrm>
            <a:off x="1942641" y="200052"/>
            <a:ext cx="7121824" cy="5962144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D285D159-20D6-4934-A800-15D4A63AF423}"/>
              </a:ext>
            </a:extLst>
          </p:cNvPr>
          <p:cNvSpPr/>
          <p:nvPr/>
        </p:nvSpPr>
        <p:spPr>
          <a:xfrm>
            <a:off x="9064465" y="4749309"/>
            <a:ext cx="3003932" cy="1806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Produkt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Produktion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Nutzung</a:t>
            </a:r>
            <a:endParaRPr lang="lb-LU" sz="105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Rücknahme / Reparatur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Primär- und Sekundärrohstoffe</a:t>
            </a:r>
            <a:endParaRPr lang="lb-L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85758DBA-DAAD-422D-B7B5-7F7B138B2EF8}"/>
              </a:ext>
            </a:extLst>
          </p:cNvPr>
          <p:cNvSpPr/>
          <p:nvPr/>
        </p:nvSpPr>
        <p:spPr>
          <a:xfrm>
            <a:off x="5255566" y="1802182"/>
            <a:ext cx="1107996" cy="367216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Produkt	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DD66027-719E-4C99-9088-78FE44095618}"/>
              </a:ext>
            </a:extLst>
          </p:cNvPr>
          <p:cNvSpPr/>
          <p:nvPr/>
        </p:nvSpPr>
        <p:spPr>
          <a:xfrm>
            <a:off x="2468645" y="3715458"/>
            <a:ext cx="1415772" cy="36721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Produktion  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B293E0BB-8C49-4DCD-9933-BF9EE8467745}"/>
              </a:ext>
            </a:extLst>
          </p:cNvPr>
          <p:cNvSpPr/>
          <p:nvPr/>
        </p:nvSpPr>
        <p:spPr>
          <a:xfrm>
            <a:off x="7827900" y="3429000"/>
            <a:ext cx="1043876" cy="373757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Nutzung</a:t>
            </a:r>
            <a:endParaRPr lang="lb-LU" sz="1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DD61A38-03F7-47B6-8110-1327DB2ADB37}"/>
              </a:ext>
            </a:extLst>
          </p:cNvPr>
          <p:cNvSpPr/>
          <p:nvPr/>
        </p:nvSpPr>
        <p:spPr>
          <a:xfrm>
            <a:off x="5968795" y="5652666"/>
            <a:ext cx="2634054" cy="367216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Rücknahme / Reparatur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65719B2-3B0A-475A-8C04-B1B768FE9C44}"/>
              </a:ext>
            </a:extLst>
          </p:cNvPr>
          <p:cNvSpPr/>
          <p:nvPr/>
        </p:nvSpPr>
        <p:spPr>
          <a:xfrm>
            <a:off x="1428521" y="5278909"/>
            <a:ext cx="3335208" cy="373757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Primär- und Sekundärrohstoffe</a:t>
            </a:r>
            <a:endParaRPr lang="lb-LU" sz="1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69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908A4A7-7968-304E-BC5C-F0BCF2CECC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517020" y="1057523"/>
            <a:ext cx="7775383" cy="542416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3EA4939-828D-2247-A2D3-EAFCF526D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869" y="257041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de-DE" b="1" u="sng" dirty="0"/>
              <a:t>Zusammenfassung:</a:t>
            </a:r>
            <a:br>
              <a:rPr lang="lb-LU" dirty="0"/>
            </a:br>
            <a:endParaRPr lang="lb-LU" dirty="0"/>
          </a:p>
        </p:txBody>
      </p:sp>
    </p:spTree>
    <p:extLst>
      <p:ext uri="{BB962C8B-B14F-4D97-AF65-F5344CB8AC3E}">
        <p14:creationId xmlns:p14="http://schemas.microsoft.com/office/powerpoint/2010/main" val="3092133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927F95-C972-4F9B-9670-6800E7831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09" y="624110"/>
            <a:ext cx="10749603" cy="709740"/>
          </a:xfrm>
        </p:spPr>
        <p:txBody>
          <a:bodyPr>
            <a:normAutofit/>
          </a:bodyPr>
          <a:lstStyle/>
          <a:p>
            <a:pPr algn="ctr"/>
            <a:r>
              <a:rPr lang="fr-CH" u="sng" dirty="0"/>
              <a:t>Der </a:t>
            </a:r>
            <a:r>
              <a:rPr lang="fr-CH" u="sng" dirty="0" err="1"/>
              <a:t>ökologische</a:t>
            </a:r>
            <a:r>
              <a:rPr lang="fr-CH" u="sng" dirty="0"/>
              <a:t> </a:t>
            </a:r>
            <a:r>
              <a:rPr lang="fr-CH" u="sng" dirty="0" err="1"/>
              <a:t>Fußabdruck</a:t>
            </a:r>
            <a:endParaRPr lang="lb-LU" u="sng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B259596-65C2-42DE-968B-0D27FF499030}"/>
              </a:ext>
            </a:extLst>
          </p:cNvPr>
          <p:cNvSpPr/>
          <p:nvPr/>
        </p:nvSpPr>
        <p:spPr>
          <a:xfrm>
            <a:off x="1350628" y="1784672"/>
            <a:ext cx="1031006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beschreibt die </a:t>
            </a:r>
            <a:r>
              <a:rPr lang="de-DE" sz="2800" u="sng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Fläche unserer Erde</a:t>
            </a:r>
            <a:r>
              <a:rPr lang="de-DE" sz="28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die notwendig ist, </a:t>
            </a:r>
          </a:p>
          <a:p>
            <a:endParaRPr lang="de-DE" sz="2800" dirty="0">
              <a:solidFill>
                <a:srgbClr val="222222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um den </a:t>
            </a:r>
            <a:r>
              <a:rPr lang="de-DE" sz="2800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Lebensstil </a:t>
            </a:r>
            <a:r>
              <a:rPr lang="de-DE" sz="2800" dirty="0">
                <a:latin typeface="Arial" panose="020B0604020202020204" pitchFamily="34" charset="0"/>
                <a:ea typeface="Calibri" panose="020F0502020204030204" pitchFamily="34" charset="0"/>
              </a:rPr>
              <a:t>und den </a:t>
            </a:r>
            <a:r>
              <a:rPr lang="de-DE" sz="2800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Lebensstandard</a:t>
            </a:r>
            <a:r>
              <a:rPr lang="de-DE" sz="2800" dirty="0">
                <a:latin typeface="Arial" panose="020B0604020202020204" pitchFamily="34" charset="0"/>
                <a:ea typeface="Calibri" panose="020F0502020204030204" pitchFamily="34" charset="0"/>
              </a:rPr>
              <a:t> eines Menschen, bzw. eines Landes (</a:t>
            </a:r>
            <a:r>
              <a:rPr lang="de-DE" sz="2800" u="sng" dirty="0">
                <a:latin typeface="Arial" panose="020B0604020202020204" pitchFamily="34" charset="0"/>
                <a:ea typeface="Calibri" panose="020F0502020204030204" pitchFamily="34" charset="0"/>
              </a:rPr>
              <a:t>unter den heutigen Produktionsbedingungen</a:t>
            </a:r>
            <a:r>
              <a:rPr lang="de-DE" sz="2800" dirty="0">
                <a:latin typeface="Arial" panose="020B0604020202020204" pitchFamily="34" charset="0"/>
                <a:ea typeface="Calibri" panose="020F0502020204030204" pitchFamily="34" charset="0"/>
              </a:rPr>
              <a:t>) </a:t>
            </a:r>
          </a:p>
          <a:p>
            <a:endParaRPr lang="de-DE" sz="2800" dirty="0">
              <a:solidFill>
                <a:srgbClr val="222222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de-DE" sz="28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dauerhaft zu ermöglichen.</a:t>
            </a:r>
            <a:r>
              <a:rPr lang="de-LU" sz="2800" dirty="0"/>
              <a:t> 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9748534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240" y="275223"/>
            <a:ext cx="9875520" cy="1356360"/>
          </a:xfrm>
        </p:spPr>
        <p:txBody>
          <a:bodyPr/>
          <a:lstStyle/>
          <a:p>
            <a:r>
              <a:rPr lang="lb-LU" dirty="0"/>
              <a:t>Die Bohrmaschine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5DA453AF-BE20-824D-A492-985E4B8E406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13" t="8554" r="6941"/>
          <a:stretch/>
        </p:blipFill>
        <p:spPr bwMode="auto">
          <a:xfrm>
            <a:off x="687388" y="1408797"/>
            <a:ext cx="6166674" cy="449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C6FDD28-DC1A-B440-96B2-C1DB109AE520}"/>
              </a:ext>
            </a:extLst>
          </p:cNvPr>
          <p:cNvSpPr txBox="1"/>
          <p:nvPr/>
        </p:nvSpPr>
        <p:spPr>
          <a:xfrm>
            <a:off x="5142850" y="2641034"/>
            <a:ext cx="653503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2800" dirty="0"/>
              <a:t>Stell Dir vor, Du wärest Firmenleiter einer Bohrmaschinenfabrik. </a:t>
            </a:r>
          </a:p>
          <a:p>
            <a:pPr lvl="0"/>
            <a:endParaRPr lang="de-DE" sz="2800" dirty="0"/>
          </a:p>
          <a:p>
            <a:pPr lvl="0"/>
            <a:r>
              <a:rPr lang="de-DE" sz="2800" dirty="0">
                <a:solidFill>
                  <a:srgbClr val="002060"/>
                </a:solidFill>
              </a:rPr>
              <a:t>Wo könnte man </a:t>
            </a:r>
            <a:r>
              <a:rPr lang="de-DE" sz="2800" b="1" dirty="0">
                <a:solidFill>
                  <a:srgbClr val="002060"/>
                </a:solidFill>
              </a:rPr>
              <a:t>Geld bei der Produktion sparen und die Gewinnmarge vergrößern</a:t>
            </a:r>
            <a:r>
              <a:rPr lang="de-DE" sz="2800" dirty="0">
                <a:solidFill>
                  <a:srgbClr val="002060"/>
                </a:solidFill>
              </a:rPr>
              <a:t>, da die Kunden die Maschine ja im Schnitt so selten einsetzen?</a:t>
            </a:r>
            <a:endParaRPr lang="de-LU" sz="2800" dirty="0">
              <a:solidFill>
                <a:srgbClr val="002060"/>
              </a:solidFill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1D7EBC98-788A-4D3B-B06E-128D3AE50431}"/>
              </a:ext>
            </a:extLst>
          </p:cNvPr>
          <p:cNvSpPr/>
          <p:nvPr/>
        </p:nvSpPr>
        <p:spPr>
          <a:xfrm>
            <a:off x="6854061" y="736609"/>
            <a:ext cx="4989071" cy="12003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DE" sz="2400" u="sng" dirty="0">
                <a:latin typeface="Arial" panose="020B0604020202020204" pitchFamily="34" charset="0"/>
                <a:ea typeface="Calibri" panose="020F0502020204030204" pitchFamily="34" charset="0"/>
              </a:rPr>
              <a:t>Durchschnittliche Nutzungszeit in Privathaushalten: </a:t>
            </a:r>
          </a:p>
          <a:p>
            <a:pPr algn="ctr"/>
            <a:r>
              <a:rPr lang="de-DE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13 Minuten </a:t>
            </a:r>
            <a:endParaRPr lang="lb-L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84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240" y="275223"/>
            <a:ext cx="9875520" cy="1356360"/>
          </a:xfrm>
        </p:spPr>
        <p:txBody>
          <a:bodyPr/>
          <a:lstStyle/>
          <a:p>
            <a:r>
              <a:rPr lang="lb-LU" dirty="0"/>
              <a:t>Die Bohrmaschine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5DA453AF-BE20-824D-A492-985E4B8E406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13" t="8554" r="6941"/>
          <a:stretch/>
        </p:blipFill>
        <p:spPr bwMode="auto">
          <a:xfrm>
            <a:off x="687387" y="1181100"/>
            <a:ext cx="2904112" cy="21047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C6FDD28-DC1A-B440-96B2-C1DB109AE520}"/>
              </a:ext>
            </a:extLst>
          </p:cNvPr>
          <p:cNvSpPr txBox="1"/>
          <p:nvPr/>
        </p:nvSpPr>
        <p:spPr>
          <a:xfrm>
            <a:off x="2401677" y="2410823"/>
            <a:ext cx="926518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2400" dirty="0"/>
              <a:t>Ein Müllberg ungenutzter, qualitätsarmer Bohrmaschinen belasten die Umwelt und stellen auch eine Ressourcenverschwendung dar, da auch die Wiederaufbereitung wenig lohnenswert ist. </a:t>
            </a:r>
          </a:p>
          <a:p>
            <a:pPr lvl="0"/>
            <a:endParaRPr lang="de-DE" sz="2400" dirty="0"/>
          </a:p>
          <a:p>
            <a:pPr lvl="0"/>
            <a:r>
              <a:rPr lang="de-DE" sz="2400" dirty="0">
                <a:solidFill>
                  <a:srgbClr val="002060"/>
                </a:solidFill>
              </a:rPr>
              <a:t>Hast Du </a:t>
            </a:r>
            <a:r>
              <a:rPr lang="de-DE" sz="2400" b="1" dirty="0">
                <a:solidFill>
                  <a:srgbClr val="002060"/>
                </a:solidFill>
              </a:rPr>
              <a:t>Alternativvorschläge</a:t>
            </a:r>
            <a:r>
              <a:rPr lang="de-DE" sz="2400" dirty="0">
                <a:solidFill>
                  <a:srgbClr val="002060"/>
                </a:solidFill>
              </a:rPr>
              <a:t>, wie der Vertrieb einer qualitativ hochwertigen Bohrmaschine sowohl für die Wirtschaft als auch für die Kunden lohnenswert sein könnte? </a:t>
            </a:r>
          </a:p>
          <a:p>
            <a:pPr lvl="0"/>
            <a:endParaRPr lang="de-DE" sz="2400" dirty="0">
              <a:solidFill>
                <a:srgbClr val="002060"/>
              </a:solidFill>
            </a:endParaRPr>
          </a:p>
          <a:p>
            <a:pPr lvl="0"/>
            <a:r>
              <a:rPr lang="de-DE" sz="2400" dirty="0">
                <a:solidFill>
                  <a:srgbClr val="002060"/>
                </a:solidFill>
              </a:rPr>
              <a:t>Orientiere Dich an dem </a:t>
            </a:r>
            <a:r>
              <a:rPr lang="de-DE" sz="2400" b="1" dirty="0">
                <a:solidFill>
                  <a:srgbClr val="002060"/>
                </a:solidFill>
              </a:rPr>
              <a:t>Konzept der Kreiswirtschaft</a:t>
            </a:r>
            <a:r>
              <a:rPr lang="de-DE" sz="2400" dirty="0">
                <a:solidFill>
                  <a:srgbClr val="002060"/>
                </a:solidFill>
              </a:rPr>
              <a:t>!</a:t>
            </a:r>
            <a:endParaRPr lang="de-LU" sz="2400" dirty="0">
              <a:solidFill>
                <a:srgbClr val="002060"/>
              </a:solidFill>
            </a:endParaRPr>
          </a:p>
          <a:p>
            <a:pPr lvl="0"/>
            <a:endParaRPr lang="de-DE" sz="1600" dirty="0"/>
          </a:p>
          <a:p>
            <a:pPr lvl="0"/>
            <a:endParaRPr lang="de-LU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A294E538-4C43-48A7-ABC9-319EAA0D027D}"/>
              </a:ext>
            </a:extLst>
          </p:cNvPr>
          <p:cNvSpPr/>
          <p:nvPr/>
        </p:nvSpPr>
        <p:spPr>
          <a:xfrm>
            <a:off x="4953278" y="1369973"/>
            <a:ext cx="41562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2800" b="1" u="sng" dirty="0"/>
              <a:t>Denke jetzt nachhaltiger! </a:t>
            </a:r>
            <a:endParaRPr lang="de-DE" b="1" u="sng" dirty="0"/>
          </a:p>
        </p:txBody>
      </p:sp>
    </p:spTree>
    <p:extLst>
      <p:ext uri="{BB962C8B-B14F-4D97-AF65-F5344CB8AC3E}">
        <p14:creationId xmlns:p14="http://schemas.microsoft.com/office/powerpoint/2010/main" val="421927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6D5312-27F5-42EE-8DE8-A2140D51C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88640" y="2750820"/>
            <a:ext cx="4683098" cy="1356360"/>
          </a:xfrm>
        </p:spPr>
        <p:txBody>
          <a:bodyPr/>
          <a:lstStyle/>
          <a:p>
            <a:r>
              <a:rPr lang="fr-CH" dirty="0" err="1"/>
              <a:t>Konzept</a:t>
            </a:r>
            <a:r>
              <a:rPr lang="fr-CH" dirty="0"/>
              <a:t> der </a:t>
            </a:r>
            <a:r>
              <a:rPr lang="fr-CH" dirty="0" err="1"/>
              <a:t>Kreislaufwirtschaft</a:t>
            </a:r>
            <a:endParaRPr lang="lb-LU" dirty="0"/>
          </a:p>
        </p:txBody>
      </p:sp>
      <p:pic>
        <p:nvPicPr>
          <p:cNvPr id="53" name="Picture 4">
            <a:extLst>
              <a:ext uri="{FF2B5EF4-FFF2-40B4-BE49-F238E27FC236}">
                <a16:creationId xmlns:a16="http://schemas.microsoft.com/office/drawing/2014/main" id="{166C1AF0-16D4-4A7B-81FA-CC24614C6C55}"/>
              </a:ext>
            </a:extLst>
          </p:cNvPr>
          <p:cNvPicPr/>
          <p:nvPr/>
        </p:nvPicPr>
        <p:blipFill rotWithShape="1">
          <a:blip r:embed="rId2"/>
          <a:srcRect l="26539" t="37016" r="58856" b="9536"/>
          <a:stretch/>
        </p:blipFill>
        <p:spPr bwMode="auto">
          <a:xfrm>
            <a:off x="4066334" y="727061"/>
            <a:ext cx="5513502" cy="57164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895655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b-LU" dirty="0"/>
              <a:t>Kreislaufwirtschaft - Unsere Zukunft?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680374"/>
            <a:ext cx="10361612" cy="417514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de-DE" sz="3800" dirty="0">
                <a:solidFill>
                  <a:schemeClr val="tx1"/>
                </a:solidFill>
              </a:rPr>
              <a:t>Immer mehr Firmen erkennen:</a:t>
            </a:r>
            <a:endParaRPr lang="de-LU" sz="3800" dirty="0">
              <a:solidFill>
                <a:schemeClr val="tx1"/>
              </a:solidFill>
            </a:endParaRPr>
          </a:p>
          <a:p>
            <a:pPr lvl="1"/>
            <a:r>
              <a:rPr lang="de-DE" sz="3800" dirty="0">
                <a:solidFill>
                  <a:schemeClr val="tx1"/>
                </a:solidFill>
              </a:rPr>
              <a:t>eine </a:t>
            </a:r>
            <a:r>
              <a:rPr lang="de-DE" sz="3800" b="1" dirty="0">
                <a:solidFill>
                  <a:schemeClr val="tx1"/>
                </a:solidFill>
              </a:rPr>
              <a:t>wirtschaftliche Notwendigkeit </a:t>
            </a:r>
          </a:p>
          <a:p>
            <a:pPr lvl="2">
              <a:buFont typeface="Wingdings" pitchFamily="2" charset="2"/>
              <a:buChar char="v"/>
            </a:pPr>
            <a:r>
              <a:rPr lang="de-DE" sz="3300" dirty="0">
                <a:solidFill>
                  <a:schemeClr val="tx1"/>
                </a:solidFill>
              </a:rPr>
              <a:t> Rohstoffknappheit, </a:t>
            </a:r>
          </a:p>
          <a:p>
            <a:pPr lvl="2">
              <a:buFont typeface="Wingdings" pitchFamily="2" charset="2"/>
              <a:buChar char="v"/>
            </a:pPr>
            <a:r>
              <a:rPr lang="de-DE" sz="3300" dirty="0">
                <a:solidFill>
                  <a:schemeClr val="tx1"/>
                </a:solidFill>
              </a:rPr>
              <a:t> Preisanstieg von Rohstoffen, usw.</a:t>
            </a:r>
          </a:p>
          <a:p>
            <a:pPr marL="914400" lvl="2" indent="0">
              <a:buNone/>
            </a:pPr>
            <a:endParaRPr lang="de-LU" sz="3300" dirty="0">
              <a:solidFill>
                <a:schemeClr val="tx1"/>
              </a:solidFill>
            </a:endParaRPr>
          </a:p>
          <a:p>
            <a:pPr lvl="1"/>
            <a:r>
              <a:rPr lang="de-DE" sz="3800" dirty="0">
                <a:solidFill>
                  <a:schemeClr val="tx1"/>
                </a:solidFill>
              </a:rPr>
              <a:t>erhebliche </a:t>
            </a:r>
            <a:r>
              <a:rPr lang="de-DE" sz="3800" b="1" dirty="0">
                <a:solidFill>
                  <a:schemeClr val="tx1"/>
                </a:solidFill>
              </a:rPr>
              <a:t>Gewinnmöglichkeiten</a:t>
            </a:r>
            <a:r>
              <a:rPr lang="de-DE" sz="3800" dirty="0">
                <a:solidFill>
                  <a:schemeClr val="tx1"/>
                </a:solidFill>
              </a:rPr>
              <a:t> </a:t>
            </a:r>
          </a:p>
          <a:p>
            <a:pPr lvl="2">
              <a:buFont typeface="Wingdings" pitchFamily="2" charset="2"/>
              <a:buChar char="v"/>
            </a:pPr>
            <a:r>
              <a:rPr lang="de-DE" sz="3300" dirty="0">
                <a:solidFill>
                  <a:schemeClr val="tx1"/>
                </a:solidFill>
              </a:rPr>
              <a:t> Kostensenkung der Produktion durch Wiederverwertung von Zwischenprodukten, steigende Kundennachfrage, usw.) </a:t>
            </a:r>
          </a:p>
          <a:p>
            <a:pPr marL="914400" lvl="2" indent="0">
              <a:buNone/>
            </a:pPr>
            <a:endParaRPr lang="de-LU" sz="33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3800" dirty="0">
                <a:solidFill>
                  <a:schemeClr val="tx1"/>
                </a:solidFill>
              </a:rPr>
              <a:t>um ihre Produktion nach den Prinzipien der Kreislaufwirtschaft zu gestalten.</a:t>
            </a:r>
            <a:endParaRPr lang="de-LU" sz="3800" dirty="0">
              <a:solidFill>
                <a:schemeClr val="tx1"/>
              </a:solidFill>
            </a:endParaRPr>
          </a:p>
          <a:p>
            <a:endParaRPr lang="lb-LU" dirty="0"/>
          </a:p>
        </p:txBody>
      </p:sp>
    </p:spTree>
    <p:extLst>
      <p:ext uri="{BB962C8B-B14F-4D97-AF65-F5344CB8AC3E}">
        <p14:creationId xmlns:p14="http://schemas.microsoft.com/office/powerpoint/2010/main" val="35345404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ADE8F9-0832-984C-B109-D8CFF3415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i="1" dirty="0"/>
              <a:t>„Luxemburgische und grenzregionale Vorzeigefirmen!“</a:t>
            </a:r>
            <a:r>
              <a:rPr lang="lb-LU" dirty="0"/>
              <a:t> 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9062091-B080-4D43-8C32-FC16C1EE9399}"/>
              </a:ext>
            </a:extLst>
          </p:cNvPr>
          <p:cNvPicPr/>
          <p:nvPr/>
        </p:nvPicPr>
        <p:blipFill rotWithShape="1">
          <a:blip r:embed="rId2"/>
          <a:srcRect t="18060" r="16116" b="8562"/>
          <a:stretch/>
        </p:blipFill>
        <p:spPr bwMode="auto">
          <a:xfrm>
            <a:off x="2085005" y="2123105"/>
            <a:ext cx="8021989" cy="4125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17410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50020A-268B-774C-B477-2AF88AFA6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Back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basics</a:t>
            </a:r>
            <a:r>
              <a:rPr lang="de-DE" dirty="0"/>
              <a:t>?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CFC2896-74F9-094F-BCAF-FF41230F1BF8}"/>
              </a:ext>
            </a:extLst>
          </p:cNvPr>
          <p:cNvPicPr/>
          <p:nvPr/>
        </p:nvPicPr>
        <p:blipFill rotWithShape="1">
          <a:blip r:embed="rId2"/>
          <a:srcRect l="5749" t="14422" r="28177" b="19902"/>
          <a:stretch/>
        </p:blipFill>
        <p:spPr bwMode="auto">
          <a:xfrm>
            <a:off x="3086101" y="1582615"/>
            <a:ext cx="7675684" cy="4413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308896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41E432-03CE-A04E-9B7E-02B18F13F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Feedback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EBB08E3-869E-C64C-87AF-8D78F86B0FD0}"/>
              </a:ext>
            </a:extLst>
          </p:cNvPr>
          <p:cNvSpPr/>
          <p:nvPr/>
        </p:nvSpPr>
        <p:spPr>
          <a:xfrm>
            <a:off x="755009" y="1581437"/>
            <a:ext cx="10872131" cy="2802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SzPts val="1400"/>
              <a:buFont typeface="+mj-lt"/>
              <a:buAutoNum type="alphaLcParenR"/>
            </a:pPr>
            <a:r>
              <a:rPr lang="de-DE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Welche Nachteile hat Deiner Meinung nach, die lineare Wirtschaft?</a:t>
            </a:r>
            <a:endParaRPr lang="de-LU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SzPts val="1400"/>
              <a:buFont typeface="+mj-lt"/>
              <a:buAutoNum type="alphaLcParenR"/>
            </a:pPr>
            <a:r>
              <a:rPr lang="de-DE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Welche Vorteile glaubst Du, bietet die Kreislaufwirtschaft?</a:t>
            </a:r>
            <a:endParaRPr lang="de-LU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SzPts val="1400"/>
              <a:buFont typeface="+mj-lt"/>
              <a:buAutoNum type="alphaLcParenR"/>
            </a:pPr>
            <a:r>
              <a:rPr lang="de-DE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Wie sollte die Wirtschaft, in der Du, Deine Kinder und Deine Familie arbeiten und leben, aussehen? </a:t>
            </a:r>
            <a:endParaRPr lang="de-LU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SzPts val="1400"/>
              <a:buFont typeface="+mj-lt"/>
              <a:buAutoNum type="alphaLcParenR"/>
            </a:pPr>
            <a:r>
              <a:rPr lang="de-DE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Welches Wirtschaftsmodell kommt Deinen Bedürfnissen näher?</a:t>
            </a:r>
            <a:endParaRPr lang="de-LU" sz="2000" u="none" strike="noStrike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41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876ABD-476C-A844-B083-2E66E4A83E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017074" y="1579380"/>
            <a:ext cx="7192328" cy="44439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16034" y="5942098"/>
            <a:ext cx="4339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i="1" dirty="0">
                <a:latin typeface="Arial" panose="020B0604020202020204" pitchFamily="34" charset="0"/>
                <a:ea typeface="Calibri" panose="020F0502020204030204" pitchFamily="34" charset="0"/>
              </a:rPr>
              <a:t>Info von Global </a:t>
            </a:r>
            <a:r>
              <a:rPr lang="de-DE" i="1" dirty="0" err="1">
                <a:latin typeface="Arial" panose="020B0604020202020204" pitchFamily="34" charset="0"/>
                <a:ea typeface="Calibri" panose="020F0502020204030204" pitchFamily="34" charset="0"/>
              </a:rPr>
              <a:t>Footprint</a:t>
            </a:r>
            <a:r>
              <a:rPr lang="de-DE" i="1" dirty="0">
                <a:latin typeface="Arial" panose="020B0604020202020204" pitchFamily="34" charset="0"/>
                <a:ea typeface="Calibri" panose="020F0502020204030204" pitchFamily="34" charset="0"/>
              </a:rPr>
              <a:t> Network - 2014</a:t>
            </a:r>
            <a:endParaRPr lang="lb-LU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847F3A0-0D43-4E66-8C7B-40EC6CF5C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397" y="400619"/>
            <a:ext cx="10892216" cy="1057013"/>
          </a:xfrm>
        </p:spPr>
        <p:txBody>
          <a:bodyPr>
            <a:normAutofit fontScale="90000"/>
          </a:bodyPr>
          <a:lstStyle/>
          <a:p>
            <a:pPr algn="ctr"/>
            <a:r>
              <a:rPr lang="fr-CH" u="sng" dirty="0"/>
              <a:t>Der </a:t>
            </a:r>
            <a:r>
              <a:rPr lang="fr-CH" u="sng" dirty="0" err="1"/>
              <a:t>ökologische</a:t>
            </a:r>
            <a:r>
              <a:rPr lang="fr-CH" u="sng" dirty="0"/>
              <a:t> </a:t>
            </a:r>
            <a:r>
              <a:rPr lang="fr-CH" u="sng" dirty="0" err="1"/>
              <a:t>Fußabdruck</a:t>
            </a:r>
            <a:r>
              <a:rPr lang="fr-CH" u="sng" dirty="0"/>
              <a:t> </a:t>
            </a:r>
            <a:r>
              <a:rPr lang="fr-CH" u="sng" dirty="0" err="1"/>
              <a:t>im</a:t>
            </a:r>
            <a:r>
              <a:rPr lang="fr-CH" u="sng" dirty="0"/>
              <a:t> </a:t>
            </a:r>
            <a:r>
              <a:rPr lang="fr-CH" u="sng" dirty="0" err="1"/>
              <a:t>internationalen</a:t>
            </a:r>
            <a:r>
              <a:rPr lang="fr-CH" u="sng" dirty="0"/>
              <a:t> </a:t>
            </a:r>
            <a:r>
              <a:rPr lang="fr-CH" u="sng" dirty="0" err="1"/>
              <a:t>Vergleich</a:t>
            </a:r>
            <a:endParaRPr lang="lb-LU" u="sng" dirty="0"/>
          </a:p>
        </p:txBody>
      </p:sp>
    </p:spTree>
    <p:extLst>
      <p:ext uri="{BB962C8B-B14F-4D97-AF65-F5344CB8AC3E}">
        <p14:creationId xmlns:p14="http://schemas.microsoft.com/office/powerpoint/2010/main" val="2117187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70057"/>
          <a:stretch/>
        </p:blipFill>
        <p:spPr>
          <a:xfrm>
            <a:off x="788565" y="738232"/>
            <a:ext cx="10774055" cy="1509209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8F93A1B7-E54A-4167-B89C-8F5AF0E43D5A}"/>
              </a:ext>
            </a:extLst>
          </p:cNvPr>
          <p:cNvSpPr/>
          <p:nvPr/>
        </p:nvSpPr>
        <p:spPr>
          <a:xfrm>
            <a:off x="1614389" y="2621425"/>
            <a:ext cx="9948231" cy="2802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lphaLcParenR"/>
            </a:pPr>
            <a:r>
              <a:rPr lang="de-DE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 bedeutet der Fußabdruck Luxemburgs von 7,3?</a:t>
            </a:r>
            <a:endParaRPr lang="lb-LU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lphaLcParenR"/>
            </a:pPr>
            <a:r>
              <a:rPr lang="de-DE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Hast Du eine Erklärung, wieso der Fußabdruck Luxemburgs im weltweiten Vergleich so ausgeprägt ist?</a:t>
            </a:r>
            <a:endParaRPr lang="lb-LU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de-DE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 könnten Deine Familie und Du tun, um den ökologischen Fußabdruck Luxemburgs zu senken? </a:t>
            </a:r>
            <a:endParaRPr lang="lb-L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97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A5458CB-CABF-4609-95F2-80AF6E7C0E1F}"/>
              </a:ext>
            </a:extLst>
          </p:cNvPr>
          <p:cNvSpPr/>
          <p:nvPr/>
        </p:nvSpPr>
        <p:spPr>
          <a:xfrm>
            <a:off x="906622" y="1981538"/>
            <a:ext cx="103787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8000" b="1" u="sng" dirty="0"/>
              <a:t>II. Die Welt, </a:t>
            </a:r>
          </a:p>
          <a:p>
            <a:pPr algn="ctr"/>
            <a:r>
              <a:rPr lang="de-DE" sz="8000" b="1" u="sng" dirty="0"/>
              <a:t>in der wir leben</a:t>
            </a:r>
            <a:endParaRPr lang="lb-LU" sz="8000" dirty="0"/>
          </a:p>
        </p:txBody>
      </p:sp>
    </p:spTree>
    <p:extLst>
      <p:ext uri="{BB962C8B-B14F-4D97-AF65-F5344CB8AC3E}">
        <p14:creationId xmlns:p14="http://schemas.microsoft.com/office/powerpoint/2010/main" val="4206831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238"/>
          <p:cNvPicPr/>
          <p:nvPr/>
        </p:nvPicPr>
        <p:blipFill rotWithShape="1">
          <a:blip r:embed="rId2"/>
          <a:srcRect b="19427"/>
          <a:stretch/>
        </p:blipFill>
        <p:spPr bwMode="auto">
          <a:xfrm>
            <a:off x="3405930" y="236989"/>
            <a:ext cx="6610525" cy="63840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07303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b-LU" dirty="0"/>
              <a:t>Aufgaben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7985">
            <a:off x="677332" y="2687054"/>
            <a:ext cx="4017429" cy="2278646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3"/>
          <a:srcRect l="3126" t="13707" r="27068" b="24052"/>
          <a:stretch/>
        </p:blipFill>
        <p:spPr bwMode="auto">
          <a:xfrm rot="940462">
            <a:off x="7601639" y="869827"/>
            <a:ext cx="3857817" cy="226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382" y="3050919"/>
            <a:ext cx="3082219" cy="3119693"/>
          </a:xfrm>
          <a:prstGeom prst="rect">
            <a:avLst/>
          </a:prstGeom>
        </p:spPr>
      </p:pic>
      <p:pic>
        <p:nvPicPr>
          <p:cNvPr id="7" name="Grafik 6" descr="Kostenlose Vektorgrafik: Ikonen, Rodentia Symbole, Stern ...">
            <a:extLst>
              <a:ext uri="{FF2B5EF4-FFF2-40B4-BE49-F238E27FC236}">
                <a16:creationId xmlns:a16="http://schemas.microsoft.com/office/drawing/2014/main" id="{5C4EEDCA-5D2A-4D28-85F9-1E1E518D1A9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099222" y="2434990"/>
            <a:ext cx="259715" cy="251460"/>
          </a:xfrm>
          <a:prstGeom prst="rect">
            <a:avLst/>
          </a:prstGeom>
        </p:spPr>
      </p:pic>
      <p:pic>
        <p:nvPicPr>
          <p:cNvPr id="8" name="Grafik 7" descr="Kostenlose Vektorgrafik: Ikonen, Rodentia Symbole, Stern ...">
            <a:extLst>
              <a:ext uri="{FF2B5EF4-FFF2-40B4-BE49-F238E27FC236}">
                <a16:creationId xmlns:a16="http://schemas.microsoft.com/office/drawing/2014/main" id="{2EAFC4AE-1D33-4C4C-B9B6-DF6FEF9F336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984849" y="575434"/>
            <a:ext cx="259715" cy="251460"/>
          </a:xfrm>
          <a:prstGeom prst="rect">
            <a:avLst/>
          </a:prstGeom>
        </p:spPr>
      </p:pic>
      <p:pic>
        <p:nvPicPr>
          <p:cNvPr id="9" name="Grafik 8" descr="Kostenlose Vektorgrafik: Ikonen, Rodentia Symbole, Stern ...">
            <a:extLst>
              <a:ext uri="{FF2B5EF4-FFF2-40B4-BE49-F238E27FC236}">
                <a16:creationId xmlns:a16="http://schemas.microsoft.com/office/drawing/2014/main" id="{F42F8045-B76A-4F93-A215-2897E363742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322137" y="565046"/>
            <a:ext cx="259715" cy="251460"/>
          </a:xfrm>
          <a:prstGeom prst="rect">
            <a:avLst/>
          </a:prstGeom>
        </p:spPr>
      </p:pic>
      <p:pic>
        <p:nvPicPr>
          <p:cNvPr id="10" name="Grafik 9" descr="Kostenlose Vektorgrafik: Ikonen, Rodentia Symbole, Stern ...">
            <a:extLst>
              <a:ext uri="{FF2B5EF4-FFF2-40B4-BE49-F238E27FC236}">
                <a16:creationId xmlns:a16="http://schemas.microsoft.com/office/drawing/2014/main" id="{D711F5D8-D35E-40F9-8ECF-B56699E72BA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246346" y="2799459"/>
            <a:ext cx="259715" cy="251460"/>
          </a:xfrm>
          <a:prstGeom prst="rect">
            <a:avLst/>
          </a:prstGeom>
        </p:spPr>
      </p:pic>
      <p:pic>
        <p:nvPicPr>
          <p:cNvPr id="11" name="Grafik 10" descr="Kostenlose Vektorgrafik: Ikonen, Rodentia Symbole, Stern ...">
            <a:extLst>
              <a:ext uri="{FF2B5EF4-FFF2-40B4-BE49-F238E27FC236}">
                <a16:creationId xmlns:a16="http://schemas.microsoft.com/office/drawing/2014/main" id="{57D527A6-4856-4384-BFF3-E73A8C2B320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851735" y="2799459"/>
            <a:ext cx="259715" cy="251460"/>
          </a:xfrm>
          <a:prstGeom prst="rect">
            <a:avLst/>
          </a:prstGeom>
        </p:spPr>
      </p:pic>
      <p:pic>
        <p:nvPicPr>
          <p:cNvPr id="12" name="Grafik 11" descr="Kostenlose Vektorgrafik: Ikonen, Rodentia Symbole, Stern ...">
            <a:extLst>
              <a:ext uri="{FF2B5EF4-FFF2-40B4-BE49-F238E27FC236}">
                <a16:creationId xmlns:a16="http://schemas.microsoft.com/office/drawing/2014/main" id="{8547D79C-5874-460F-8547-BB9E77AE444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536726" y="2799459"/>
            <a:ext cx="259715" cy="25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187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236"/>
          <p:cNvPicPr/>
          <p:nvPr/>
        </p:nvPicPr>
        <p:blipFill rotWithShape="1">
          <a:blip r:embed="rId2"/>
          <a:srcRect l="25651" t="16159" r="33626" b="13047"/>
          <a:stretch/>
        </p:blipFill>
        <p:spPr bwMode="auto">
          <a:xfrm>
            <a:off x="4432366" y="370840"/>
            <a:ext cx="5628640" cy="6116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838" y="125123"/>
            <a:ext cx="8596668" cy="1320800"/>
          </a:xfrm>
        </p:spPr>
        <p:txBody>
          <a:bodyPr/>
          <a:lstStyle/>
          <a:p>
            <a:r>
              <a:rPr lang="lb-LU" dirty="0" err="1"/>
              <a:t>Auswirkungen</a:t>
            </a:r>
            <a:endParaRPr lang="lb-LU" dirty="0"/>
          </a:p>
        </p:txBody>
      </p:sp>
    </p:spTree>
    <p:extLst>
      <p:ext uri="{BB962C8B-B14F-4D97-AF65-F5344CB8AC3E}">
        <p14:creationId xmlns:p14="http://schemas.microsoft.com/office/powerpoint/2010/main" val="2553837502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TM03457444[[fn=Fundament]]</Template>
  <TotalTime>0</TotalTime>
  <Words>672</Words>
  <Application>Microsoft Office PowerPoint</Application>
  <PresentationFormat>Breitbild</PresentationFormat>
  <Paragraphs>120</Paragraphs>
  <Slides>36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1" baseType="lpstr">
      <vt:lpstr>Arial</vt:lpstr>
      <vt:lpstr>Calibri</vt:lpstr>
      <vt:lpstr>Corbel</vt:lpstr>
      <vt:lpstr>Wingdings</vt:lpstr>
      <vt:lpstr>Basis</vt:lpstr>
      <vt:lpstr>PowerPoint-Präsentation</vt:lpstr>
      <vt:lpstr>PowerPoint-Präsentation</vt:lpstr>
      <vt:lpstr>Der ökologische Fußabdruck</vt:lpstr>
      <vt:lpstr>Der ökologische Fußabdruck im internationalen Vergleich</vt:lpstr>
      <vt:lpstr>PowerPoint-Präsentation</vt:lpstr>
      <vt:lpstr>PowerPoint-Präsentation</vt:lpstr>
      <vt:lpstr>PowerPoint-Präsentation</vt:lpstr>
      <vt:lpstr>Aufgaben</vt:lpstr>
      <vt:lpstr>Auswirkungen</vt:lpstr>
      <vt:lpstr>PowerPoint-Präsentation</vt:lpstr>
      <vt:lpstr>Ökologische Probleme:</vt:lpstr>
      <vt:lpstr>PowerPoint-Präsentation</vt:lpstr>
      <vt:lpstr>PowerPoint-Präsentation</vt:lpstr>
      <vt:lpstr>PowerPoint-Präsentation</vt:lpstr>
      <vt:lpstr>PowerPoint-Präsentation</vt:lpstr>
      <vt:lpstr>Recycling – die Lösung? </vt:lpstr>
      <vt:lpstr>PowerPoint-Präsentation</vt:lpstr>
      <vt:lpstr>PowerPoint-Präsentation</vt:lpstr>
      <vt:lpstr>PowerPoint-Präsentation</vt:lpstr>
      <vt:lpstr>V. Die Kreislaufwirtschaft</vt:lpstr>
      <vt:lpstr>Zusammenfassende Darstellung vom Übergang beider Systeme </vt:lpstr>
      <vt:lpstr>PowerPoint-Präsentation</vt:lpstr>
      <vt:lpstr>PowerPoint-Präsentation</vt:lpstr>
      <vt:lpstr>V.2. Lernen von der Natur</vt:lpstr>
      <vt:lpstr>V.3. Der biologische Kreislauf in der Produktion von Verbrauchsprodukten. </vt:lpstr>
      <vt:lpstr>PowerPoint-Präsentation</vt:lpstr>
      <vt:lpstr>V.4. Der technische Kreislauf </vt:lpstr>
      <vt:lpstr>PowerPoint-Präsentation</vt:lpstr>
      <vt:lpstr>Zusammenfassung: </vt:lpstr>
      <vt:lpstr>Die Bohrmaschine</vt:lpstr>
      <vt:lpstr>Die Bohrmaschine</vt:lpstr>
      <vt:lpstr>Konzept der Kreislaufwirtschaft</vt:lpstr>
      <vt:lpstr>Kreislaufwirtschaft - Unsere Zukunft?</vt:lpstr>
      <vt:lpstr>„Luxemburgische und grenzregionale Vorzeigefirmen!“ </vt:lpstr>
      <vt:lpstr>Back to basics?</vt:lpstr>
      <vt:lpstr>Feedback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Florent SCHENNETTEN</dc:creator>
  <cp:lastModifiedBy>SCHENNETTEN Florent</cp:lastModifiedBy>
  <cp:revision>14</cp:revision>
  <dcterms:created xsi:type="dcterms:W3CDTF">2019-06-07T08:54:51Z</dcterms:created>
  <dcterms:modified xsi:type="dcterms:W3CDTF">2019-07-10T11:48:16Z</dcterms:modified>
</cp:coreProperties>
</file>